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61" r:id="rId5"/>
    <p:sldId id="263" r:id="rId6"/>
    <p:sldId id="258" r:id="rId7"/>
  </p:sldIdLst>
  <p:sldSz cx="9144000" cy="6858000" type="screen4x3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82"/>
    <a:srgbClr val="005696"/>
    <a:srgbClr val="3B10DA"/>
    <a:srgbClr val="271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4670"/>
  </p:normalViewPr>
  <p:slideViewPr>
    <p:cSldViewPr snapToGrid="0" snapToObjects="1">
      <p:cViewPr varScale="1">
        <p:scale>
          <a:sx n="73" d="100"/>
          <a:sy n="73" d="100"/>
        </p:scale>
        <p:origin x="129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01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97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23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30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89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14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89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710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110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23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98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2B435-7FE3-DF48-8710-ADF0770769A7}" type="datetimeFigureOut">
              <a:rPr lang="pt-BR" smtClean="0"/>
              <a:pPr/>
              <a:t>07/10/2019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8DDC2-3D82-7F48-9F98-108FDB642B0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111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633024" y="819807"/>
            <a:ext cx="8203474" cy="3912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ln w="0"/>
                <a:solidFill>
                  <a:srgbClr val="004A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BIBLIOTECAS DA FACULDADE DE AMERICANA – FAM </a:t>
            </a:r>
            <a:endParaRPr lang="pt-BR" sz="2800" b="1" dirty="0" smtClean="0">
              <a:ln w="0"/>
              <a:solidFill>
                <a:srgbClr val="004A8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pt-BR" sz="2800" b="1" dirty="0">
              <a:ln w="0"/>
              <a:solidFill>
                <a:srgbClr val="004A8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2800" b="1" dirty="0" smtClean="0">
                <a:ln w="0"/>
                <a:solidFill>
                  <a:srgbClr val="004A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TUTORIAL </a:t>
            </a:r>
            <a:r>
              <a:rPr lang="pt-BR" sz="2800" b="1" dirty="0">
                <a:ln w="0"/>
                <a:solidFill>
                  <a:srgbClr val="004A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MEU </a:t>
            </a:r>
            <a:r>
              <a:rPr lang="pt-BR" sz="2800" b="1" dirty="0" smtClean="0">
                <a:ln w="0"/>
                <a:solidFill>
                  <a:srgbClr val="004A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PERGAMUM</a:t>
            </a:r>
          </a:p>
          <a:p>
            <a:pPr algn="ctr"/>
            <a:endParaRPr lang="pt-BR" sz="6000" b="1" dirty="0" smtClean="0">
              <a:ln w="0"/>
              <a:solidFill>
                <a:srgbClr val="004A8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sz="6000" b="1" dirty="0" smtClean="0">
                <a:ln w="0"/>
                <a:solidFill>
                  <a:srgbClr val="004A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RENOVAÇÃO </a:t>
            </a:r>
            <a:r>
              <a:rPr lang="pt-BR" sz="6000" b="1" dirty="0">
                <a:ln w="0"/>
                <a:solidFill>
                  <a:srgbClr val="004A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OBRAS</a:t>
            </a:r>
          </a:p>
          <a:p>
            <a:pPr algn="ctr"/>
            <a:r>
              <a:rPr lang="pt-BR" dirty="0" smtClean="0">
                <a:ln w="0"/>
                <a:solidFill>
                  <a:srgbClr val="00569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pt-BR" dirty="0">
              <a:ln w="0"/>
              <a:solidFill>
                <a:srgbClr val="00569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93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/>
          <p:cNvSpPr txBox="1">
            <a:spLocks/>
          </p:cNvSpPr>
          <p:nvPr/>
        </p:nvSpPr>
        <p:spPr>
          <a:xfrm>
            <a:off x="335034" y="372786"/>
            <a:ext cx="8294914" cy="1129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3200" dirty="0" smtClean="0">
                <a:solidFill>
                  <a:srgbClr val="004A82"/>
                </a:solidFill>
              </a:rPr>
              <a:t>Permite que o usuário visualize os materiais que estão emprestados em seu nome e realize a renovação dos mesmos. </a:t>
            </a:r>
            <a:endParaRPr lang="pt-BR" sz="3200" dirty="0">
              <a:solidFill>
                <a:srgbClr val="004A82"/>
              </a:solidFill>
            </a:endParaRPr>
          </a:p>
        </p:txBody>
      </p:sp>
      <p:sp>
        <p:nvSpPr>
          <p:cNvPr id="4" name="Subtítulo 3"/>
          <p:cNvSpPr txBox="1">
            <a:spLocks/>
          </p:cNvSpPr>
          <p:nvPr/>
        </p:nvSpPr>
        <p:spPr>
          <a:xfrm>
            <a:off x="335034" y="1881052"/>
            <a:ext cx="8717525" cy="3853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b="1" dirty="0" smtClean="0">
                <a:solidFill>
                  <a:srgbClr val="FF0000"/>
                </a:solidFill>
              </a:rPr>
              <a:t>   IMPORTANTE</a:t>
            </a:r>
            <a:r>
              <a:rPr lang="pt-BR" b="1" dirty="0">
                <a:solidFill>
                  <a:srgbClr val="FF0000"/>
                </a:solidFill>
              </a:rPr>
              <a:t>: </a:t>
            </a:r>
            <a:endParaRPr lang="pt-BR" b="1" dirty="0" smtClean="0">
              <a:solidFill>
                <a:srgbClr val="FF0000"/>
              </a:solidFill>
            </a:endParaRPr>
          </a:p>
          <a:p>
            <a:pPr algn="just"/>
            <a:r>
              <a:rPr lang="pt-BR" dirty="0" smtClean="0">
                <a:solidFill>
                  <a:srgbClr val="004A82"/>
                </a:solidFill>
              </a:rPr>
              <a:t>Não </a:t>
            </a:r>
            <a:r>
              <a:rPr lang="pt-BR" dirty="0">
                <a:solidFill>
                  <a:srgbClr val="004A82"/>
                </a:solidFill>
              </a:rPr>
              <a:t>é possível renovar títulos que </a:t>
            </a:r>
            <a:r>
              <a:rPr lang="pt-BR" b="1" dirty="0" smtClean="0">
                <a:solidFill>
                  <a:srgbClr val="004A82"/>
                </a:solidFill>
              </a:rPr>
              <a:t>estão reservados </a:t>
            </a:r>
            <a:r>
              <a:rPr lang="pt-BR" dirty="0" smtClean="0">
                <a:solidFill>
                  <a:srgbClr val="004A82"/>
                </a:solidFill>
              </a:rPr>
              <a:t>e só será permitida e renovação pelo </a:t>
            </a:r>
            <a:r>
              <a:rPr lang="pt-BR" b="1" dirty="0" smtClean="0">
                <a:solidFill>
                  <a:srgbClr val="004A82"/>
                </a:solidFill>
              </a:rPr>
              <a:t>Meu </a:t>
            </a:r>
            <a:r>
              <a:rPr lang="pt-BR" b="1" dirty="0" err="1" smtClean="0">
                <a:solidFill>
                  <a:srgbClr val="004A82"/>
                </a:solidFill>
              </a:rPr>
              <a:t>Pergamum</a:t>
            </a:r>
            <a:r>
              <a:rPr lang="pt-BR" b="1" dirty="0" smtClean="0">
                <a:solidFill>
                  <a:srgbClr val="004A82"/>
                </a:solidFill>
              </a:rPr>
              <a:t> duas vezes seguidas</a:t>
            </a:r>
            <a:r>
              <a:rPr lang="pt-BR" dirty="0" smtClean="0">
                <a:solidFill>
                  <a:srgbClr val="004A82"/>
                </a:solidFill>
              </a:rPr>
              <a:t>. Caso necessário renovar mais uma vez, comparecer na biblioteca com o </a:t>
            </a:r>
            <a:r>
              <a:rPr lang="pt-BR" b="1" dirty="0" smtClean="0">
                <a:solidFill>
                  <a:srgbClr val="004A82"/>
                </a:solidFill>
              </a:rPr>
              <a:t>livro e a carteirinha em mãos</a:t>
            </a:r>
            <a:r>
              <a:rPr lang="pt-BR" dirty="0" smtClean="0">
                <a:solidFill>
                  <a:srgbClr val="004A82"/>
                </a:solidFill>
              </a:rPr>
              <a:t>.</a:t>
            </a:r>
          </a:p>
          <a:p>
            <a:pPr algn="just"/>
            <a:r>
              <a:rPr lang="pt-BR" dirty="0" smtClean="0">
                <a:solidFill>
                  <a:srgbClr val="004A82"/>
                </a:solidFill>
              </a:rPr>
              <a:t>A renovação só é possível se o aluno estiver livre de pendencias. </a:t>
            </a:r>
          </a:p>
          <a:p>
            <a:pPr algn="just"/>
            <a:endParaRPr lang="pt-BR" dirty="0">
              <a:solidFill>
                <a:srgbClr val="004A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4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27" y="175116"/>
            <a:ext cx="1709902" cy="1621485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80851" y="38427"/>
            <a:ext cx="6739836" cy="51862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400" b="1" dirty="0" smtClean="0">
                <a:solidFill>
                  <a:srgbClr val="004A82"/>
                </a:solidFill>
              </a:rPr>
              <a:t>REALIZANDO A RENOVAÇÃO:</a:t>
            </a:r>
            <a:endParaRPr lang="pt-BR" sz="2400" b="1" dirty="0">
              <a:solidFill>
                <a:srgbClr val="004A82"/>
              </a:solidFill>
            </a:endParaRP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/>
          <p:cNvPicPr/>
          <p:nvPr/>
        </p:nvPicPr>
        <p:blipFill rotWithShape="1">
          <a:blip r:embed="rId4"/>
          <a:srcRect l="14110" t="23536" r="15863" b="12500"/>
          <a:stretch/>
        </p:blipFill>
        <p:spPr bwMode="auto">
          <a:xfrm>
            <a:off x="537060" y="1838165"/>
            <a:ext cx="8069880" cy="4298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733946" y="2252908"/>
            <a:ext cx="419101" cy="250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04648" y="453170"/>
            <a:ext cx="73204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4A82"/>
                </a:solidFill>
              </a:rPr>
              <a:t>Área </a:t>
            </a:r>
            <a:r>
              <a:rPr lang="pt-BR" sz="2400" dirty="0">
                <a:solidFill>
                  <a:srgbClr val="004A82"/>
                </a:solidFill>
              </a:rPr>
              <a:t>de </a:t>
            </a:r>
            <a:r>
              <a:rPr lang="pt-BR" sz="2400" b="1" dirty="0">
                <a:solidFill>
                  <a:srgbClr val="004A82"/>
                </a:solidFill>
              </a:rPr>
              <a:t>Títulos pendentes</a:t>
            </a:r>
            <a:r>
              <a:rPr lang="pt-BR" sz="2400" dirty="0" smtClean="0">
                <a:solidFill>
                  <a:srgbClr val="004A82"/>
                </a:solidFill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4A82"/>
                </a:solidFill>
              </a:rPr>
              <a:t>Selecione o </a:t>
            </a:r>
            <a:r>
              <a:rPr lang="pt-BR" sz="2400" dirty="0">
                <a:solidFill>
                  <a:srgbClr val="004A82"/>
                </a:solidFill>
              </a:rPr>
              <a:t>item </a:t>
            </a:r>
            <a:r>
              <a:rPr lang="pt-BR" sz="2400" dirty="0" smtClean="0">
                <a:solidFill>
                  <a:srgbClr val="004A82"/>
                </a:solidFill>
              </a:rPr>
              <a:t>desejado e clique </a:t>
            </a:r>
            <a:r>
              <a:rPr lang="pt-BR" sz="2400" dirty="0">
                <a:solidFill>
                  <a:srgbClr val="004A82"/>
                </a:solidFill>
              </a:rPr>
              <a:t>em </a:t>
            </a:r>
            <a:r>
              <a:rPr lang="pt-BR" sz="2400" b="1" dirty="0">
                <a:solidFill>
                  <a:srgbClr val="004A82"/>
                </a:solidFill>
              </a:rPr>
              <a:t>Renovar</a:t>
            </a:r>
            <a:r>
              <a:rPr lang="pt-BR" sz="2400" dirty="0">
                <a:solidFill>
                  <a:srgbClr val="004A82"/>
                </a:solidFill>
              </a:rPr>
              <a:t>. </a:t>
            </a:r>
            <a:br>
              <a:rPr lang="pt-BR" sz="2400" dirty="0">
                <a:solidFill>
                  <a:srgbClr val="004A82"/>
                </a:solidFill>
              </a:rPr>
            </a:br>
            <a:endParaRPr lang="pt-BR" sz="2000" dirty="0" smtClean="0">
              <a:solidFill>
                <a:srgbClr val="004A82"/>
              </a:solidFill>
            </a:endParaRPr>
          </a:p>
          <a:p>
            <a:r>
              <a:rPr lang="pt-BR" sz="1600" dirty="0" smtClean="0">
                <a:solidFill>
                  <a:srgbClr val="004A82"/>
                </a:solidFill>
              </a:rPr>
              <a:t>Caso tenha mais de um exemplar (como o exemplo abaixo), selecione item por item.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685800" y="456257"/>
            <a:ext cx="7478486" cy="13311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pt-BR" sz="2800" b="1" dirty="0" smtClean="0">
                <a:solidFill>
                  <a:srgbClr val="004A82"/>
                </a:solidFill>
              </a:rPr>
              <a:t> </a:t>
            </a:r>
            <a:r>
              <a:rPr lang="pt-BR" sz="2800" dirty="0" smtClean="0">
                <a:solidFill>
                  <a:srgbClr val="004A82"/>
                </a:solidFill>
              </a:rPr>
              <a:t>Ao concretizar a Renovação, aparecerá a mensagem </a:t>
            </a:r>
            <a:r>
              <a:rPr lang="pt-BR" sz="2800" b="1" dirty="0" smtClean="0">
                <a:solidFill>
                  <a:srgbClr val="004A82"/>
                </a:solidFill>
              </a:rPr>
              <a:t>“Título(s) renovado(s)”</a:t>
            </a:r>
            <a:r>
              <a:rPr lang="pt-BR" sz="2800" dirty="0" smtClean="0">
                <a:solidFill>
                  <a:srgbClr val="004A82"/>
                </a:solidFill>
              </a:rPr>
              <a:t>. </a:t>
            </a:r>
          </a:p>
          <a:p>
            <a:pPr algn="just"/>
            <a:r>
              <a:rPr lang="pt-BR" sz="2800" dirty="0" smtClean="0">
                <a:solidFill>
                  <a:srgbClr val="004A82"/>
                </a:solidFill>
              </a:rPr>
              <a:t>      Confirme a Data de devolução.</a:t>
            </a:r>
            <a:endParaRPr lang="pt-BR" sz="2800" dirty="0">
              <a:solidFill>
                <a:srgbClr val="004A82"/>
              </a:solidFill>
            </a:endParaRPr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14817" t="15585" r="14628" b="27380"/>
          <a:stretch/>
        </p:blipFill>
        <p:spPr bwMode="auto">
          <a:xfrm>
            <a:off x="252248" y="1916090"/>
            <a:ext cx="8681545" cy="38228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695575" y="2733299"/>
            <a:ext cx="432233" cy="2668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695575" y="3560695"/>
            <a:ext cx="432233" cy="2668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5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938047" y="716373"/>
            <a:ext cx="7478486" cy="821760"/>
          </a:xfrm>
        </p:spPr>
        <p:txBody>
          <a:bodyPr>
            <a:noAutofit/>
          </a:bodyPr>
          <a:lstStyle/>
          <a:p>
            <a:pPr algn="just"/>
            <a:r>
              <a:rPr lang="pt-BR" sz="2800" b="1" dirty="0" smtClean="0">
                <a:solidFill>
                  <a:srgbClr val="FF0000"/>
                </a:solidFill>
              </a:rPr>
              <a:t>ATENÇÃO</a:t>
            </a:r>
            <a:r>
              <a:rPr lang="pt-BR" sz="2400" dirty="0" smtClean="0">
                <a:solidFill>
                  <a:srgbClr val="FF0000"/>
                </a:solidFill>
              </a:rPr>
              <a:t/>
            </a:r>
            <a:br>
              <a:rPr lang="pt-BR" sz="2400" dirty="0" smtClean="0">
                <a:solidFill>
                  <a:srgbClr val="FF0000"/>
                </a:solidFill>
              </a:rPr>
            </a:br>
            <a:r>
              <a:rPr lang="pt-BR" sz="2400" dirty="0" smtClean="0">
                <a:solidFill>
                  <a:srgbClr val="004A82"/>
                </a:solidFill>
              </a:rPr>
              <a:t>Confirme se a renovação foi realizada com sucesso!</a:t>
            </a:r>
            <a:br>
              <a:rPr lang="pt-BR" sz="2400" dirty="0" smtClean="0">
                <a:solidFill>
                  <a:srgbClr val="004A82"/>
                </a:solidFill>
              </a:rPr>
            </a:br>
            <a:r>
              <a:rPr lang="pt-BR" sz="2400" dirty="0" smtClean="0">
                <a:solidFill>
                  <a:srgbClr val="004A82"/>
                </a:solidFill>
              </a:rPr>
              <a:t>Ela </a:t>
            </a:r>
            <a:r>
              <a:rPr lang="pt-BR" sz="2400" b="1" dirty="0" smtClean="0">
                <a:solidFill>
                  <a:srgbClr val="004A82"/>
                </a:solidFill>
              </a:rPr>
              <a:t>não</a:t>
            </a:r>
            <a:r>
              <a:rPr lang="pt-BR" sz="2400" dirty="0" smtClean="0">
                <a:solidFill>
                  <a:srgbClr val="004A82"/>
                </a:solidFill>
              </a:rPr>
              <a:t> será efetiva em caso de </a:t>
            </a:r>
            <a:r>
              <a:rPr lang="pt-BR" sz="2400" b="1" dirty="0" smtClean="0">
                <a:solidFill>
                  <a:srgbClr val="004A82"/>
                </a:solidFill>
              </a:rPr>
              <a:t>pendências</a:t>
            </a:r>
            <a:r>
              <a:rPr lang="pt-BR" sz="2400" dirty="0" smtClean="0">
                <a:solidFill>
                  <a:srgbClr val="004A82"/>
                </a:solidFill>
              </a:rPr>
              <a:t> ou de </a:t>
            </a:r>
            <a:r>
              <a:rPr lang="pt-BR" sz="2400" b="1" dirty="0" smtClean="0">
                <a:solidFill>
                  <a:srgbClr val="004A82"/>
                </a:solidFill>
              </a:rPr>
              <a:t>reservas</a:t>
            </a:r>
            <a:r>
              <a:rPr lang="pt-BR" sz="2400" dirty="0" smtClean="0">
                <a:solidFill>
                  <a:srgbClr val="004A82"/>
                </a:solidFill>
              </a:rPr>
              <a:t>.</a:t>
            </a:r>
            <a:endParaRPr lang="pt-BR" sz="2400" dirty="0">
              <a:solidFill>
                <a:srgbClr val="004A82"/>
              </a:solidFill>
            </a:endParaRPr>
          </a:p>
        </p:txBody>
      </p:sp>
      <p:pic>
        <p:nvPicPr>
          <p:cNvPr id="8" name="Imagem 7"/>
          <p:cNvPicPr/>
          <p:nvPr/>
        </p:nvPicPr>
        <p:blipFill rotWithShape="1">
          <a:blip r:embed="rId3"/>
          <a:srcRect l="14640" t="31689" r="16745" b="13406"/>
          <a:stretch/>
        </p:blipFill>
        <p:spPr bwMode="auto">
          <a:xfrm>
            <a:off x="591205" y="1587297"/>
            <a:ext cx="7953703" cy="4622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838448" y="2443397"/>
            <a:ext cx="495301" cy="250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628898" y="3898456"/>
            <a:ext cx="419101" cy="250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48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61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</TotalTime>
  <Words>130</Words>
  <Application>Microsoft Office PowerPoint</Application>
  <PresentationFormat>Apresentação na tela (4:3)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REALIZANDO A RENOVAÇÃO:</vt:lpstr>
      <vt:lpstr>Apresentação do PowerPoint</vt:lpstr>
      <vt:lpstr>ATENÇÃO Confirme se a renovação foi realizada com sucesso! Ela não será efetiva em caso de pendências ou de reservas.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FAM</cp:lastModifiedBy>
  <cp:revision>25</cp:revision>
  <dcterms:created xsi:type="dcterms:W3CDTF">2018-08-06T22:15:28Z</dcterms:created>
  <dcterms:modified xsi:type="dcterms:W3CDTF">2019-10-07T21:04:17Z</dcterms:modified>
</cp:coreProperties>
</file>